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3" r:id="rId4"/>
    <p:sldId id="257" r:id="rId5"/>
    <p:sldId id="272" r:id="rId6"/>
    <p:sldId id="285" r:id="rId7"/>
    <p:sldId id="287" r:id="rId8"/>
    <p:sldId id="288" r:id="rId9"/>
    <p:sldId id="274" r:id="rId10"/>
    <p:sldId id="286" r:id="rId11"/>
    <p:sldId id="270" r:id="rId12"/>
    <p:sldId id="273" r:id="rId13"/>
    <p:sldId id="289" r:id="rId14"/>
    <p:sldId id="282" r:id="rId15"/>
    <p:sldId id="284" r:id="rId16"/>
    <p:sldId id="276" r:id="rId17"/>
    <p:sldId id="277" r:id="rId18"/>
    <p:sldId id="278" r:id="rId19"/>
    <p:sldId id="283" r:id="rId20"/>
    <p:sldId id="281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15"/>
    <p:restoredTop sz="94939"/>
  </p:normalViewPr>
  <p:slideViewPr>
    <p:cSldViewPr snapToGrid="0" snapToObjects="1">
      <p:cViewPr varScale="1">
        <p:scale>
          <a:sx n="110" d="100"/>
          <a:sy n="110" d="100"/>
        </p:scale>
        <p:origin x="60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133F65-B4D9-CF4D-9378-ADE64E4C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6547CC2-EF6E-1343-9EB5-FC0B00048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D629522-BA16-B045-A7E6-48A54B19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0D9558F-6AC6-E44D-884A-00EE7F5E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4A6B432-CBDB-8644-AFE1-54D2AA29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373302-91E1-B448-A83B-E7179AD6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F5E08AE-2F8C-EE47-917C-B31B5DBBE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B3F9E09-8C7E-3649-A950-DD3D4821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487CC1C-1365-5C43-BC10-2C783C83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5CD1B5-75EE-3B45-A855-BFEB89FF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25ED46AB-949D-FD41-ADA9-CE732D6E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54C87FC-417F-024D-BB33-8628C8D44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752D02E-34D9-CD4B-A1DB-7CBD3258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4EBBFDD-4F06-3B49-84F1-0A6649A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A2397DD-437F-594E-8285-63588A5E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C87735-38AC-1940-99C7-77EFB24B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F0A2D5-E464-F24A-8D46-970F04A2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877C51F-3918-7F49-95D4-255C238C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C13A290-2294-CB40-A672-940A5853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3AEE87C-D98E-B349-8E87-D7C4AC5B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04F7B4-3427-2741-9DA8-901EB258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5EA4B87-B5A0-564C-A196-95482AAA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2330BFB-47EC-3E43-BADB-3F9862C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6CA687-70D1-C54A-A83C-4C895856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9688B9F-61E8-6A4C-8C41-AE048FDB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78DEB8-028B-1B46-97E8-8C0CCECD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D149BA-D5DD-B147-90A4-88F9486B4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6CB28DA-F6D8-9C40-9ECB-1BB59214D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DEB2821-E622-6547-BD2F-00E5E8C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D251A58-15B2-A941-B169-23B8D2E6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7D01B87-0500-7544-B4BC-5D08655A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7B92AE-A436-AF45-989A-21CCA3DB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0B93954-9F91-6D42-AF67-821401B9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9717A75-ED72-3942-BC4E-C55A0CD8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073987C-0BA5-524A-80B8-21DDC6792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19C2740-8BD1-374D-8F17-AE7300EBA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22CF1AE-DF83-884D-8586-491C036C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F4DDEEC-54B9-A440-926A-9EA87A2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789C0B5-280B-4746-A586-AC302246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5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7943ED-C30D-0547-80C4-62CACEB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AEBD8D0-32EF-3743-B956-ED71AEC4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DB52661-1D0B-0F4B-8BAD-A5B47A8D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BF80560-6863-404A-BB44-01679A40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C185939-A3F3-5A4A-AE88-CAAB7E4C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83511F8-2CF5-5A49-B2BF-DC103FCF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7EA40E9-EABB-B242-ACD3-BA435BF9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43A34D-7D70-9044-B11B-E0B40342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0C9802-F6BC-5049-8CFD-B6C0E067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9398866-D584-D644-8187-93068D2CF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E1FD9A3-6202-F649-8D44-7A4F9995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E826E6C-9675-BF4E-9875-2160CD9A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7B7A33C-1CFE-CB4F-AF54-D98937FF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1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188BEB-1984-9645-9FCB-3A082098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396A7A-F802-4843-B598-DE4137BE2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07B921E-7FAB-5F4A-A0D9-332E4FEC5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B9FB1A4-1FBB-8849-BA67-6A06092E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148E1D3-2FBF-0B42-84A8-A32D76EE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CD9333-589C-4C48-87FF-6FBD83F6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B16105E-4347-4D4F-AABC-C2C46740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5B03458-8D63-8848-90F7-EBBE9030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3FBC05E-6F59-FB4D-AD75-73017001B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3BE3-715E-404A-8ADE-D54D01FBB47B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506A74B-0AC7-D347-AF63-96E908406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40F759-17C0-084F-A02E-313AC140B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0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0B27210-D0CA-4654-B3E3-9ABB4F178E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23E6D4-7CEC-304F-977A-5CEE79CE5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4421" y="771235"/>
            <a:ext cx="4803681" cy="3633427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b="1" dirty="0">
                <a:solidFill>
                  <a:schemeClr val="bg1"/>
                </a:solidFill>
              </a:rPr>
              <a:t>Project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Two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: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 err="1">
                <a:solidFill>
                  <a:schemeClr val="bg1"/>
                </a:solidFill>
              </a:rPr>
              <a:t>벌룬라이더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1DB7C82F-AB7E-4F0C-B829-FA1B9C4151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70B66945-4967-4040-926D-DCA44313CD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935128F0-22AB-5E47-8632-82334882A3B9}"/>
              </a:ext>
            </a:extLst>
          </p:cNvPr>
          <p:cNvGrpSpPr/>
          <p:nvPr/>
        </p:nvGrpSpPr>
        <p:grpSpPr>
          <a:xfrm rot="20750178">
            <a:off x="2133920" y="2158858"/>
            <a:ext cx="891915" cy="899615"/>
            <a:chOff x="2023848" y="1544534"/>
            <a:chExt cx="891915" cy="899615"/>
          </a:xfrm>
        </p:grpSpPr>
        <p:pic>
          <p:nvPicPr>
            <p:cNvPr id="11" name="Picture 10" descr="A picture containing transport, balloon, aircraft&#10;&#10;Description automatically generated">
              <a:extLst>
                <a:ext uri="{FF2B5EF4-FFF2-40B4-BE49-F238E27FC236}">
                  <a16:creationId xmlns="" xmlns:a16="http://schemas.microsoft.com/office/drawing/2014/main" id="{8403EABC-4A28-4E49-A27D-803236D8C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9E3FD207-EDA8-4F49-B5D5-6CC9539C0B10}"/>
                </a:ext>
              </a:extLst>
            </p:cNvPr>
            <p:cNvCxnSpPr>
              <a:cxnSpLocks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53684544-EB7C-6545-92B5-2802213A7CEB}"/>
                </a:ext>
              </a:extLst>
            </p:cNvPr>
            <p:cNvCxnSpPr>
              <a:cxnSpLocks/>
            </p:cNvCxnSpPr>
            <p:nvPr/>
          </p:nvCxnSpPr>
          <p:spPr>
            <a:xfrm rot="849822" flipH="1">
              <a:off x="2349490" y="2034814"/>
              <a:ext cx="12084" cy="4093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E7C57599-7FD0-A643-9527-7671A22A3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Block Arc 17">
            <a:extLst>
              <a:ext uri="{FF2B5EF4-FFF2-40B4-BE49-F238E27FC236}">
                <a16:creationId xmlns="" xmlns:a16="http://schemas.microsoft.com/office/drawing/2014/main" id="{08647D4B-928C-A744-AB6E-664ABF363B5F}"/>
              </a:ext>
            </a:extLst>
          </p:cNvPr>
          <p:cNvSpPr/>
          <p:nvPr/>
        </p:nvSpPr>
        <p:spPr>
          <a:xfrm>
            <a:off x="1767827" y="1781649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A9E77CD-4F3E-5340-9A3A-6AA59801B81B}"/>
              </a:ext>
            </a:extLst>
          </p:cNvPr>
          <p:cNvSpPr/>
          <p:nvPr/>
        </p:nvSpPr>
        <p:spPr>
          <a:xfrm>
            <a:off x="1010742" y="1534556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Block Arc 19">
            <a:extLst>
              <a:ext uri="{FF2B5EF4-FFF2-40B4-BE49-F238E27FC236}">
                <a16:creationId xmlns="" xmlns:a16="http://schemas.microsoft.com/office/drawing/2014/main" id="{4FDD7D55-B860-BC40-83DC-6D82C99AFC47}"/>
              </a:ext>
            </a:extLst>
          </p:cNvPr>
          <p:cNvSpPr/>
          <p:nvPr/>
        </p:nvSpPr>
        <p:spPr>
          <a:xfrm flipV="1">
            <a:off x="1769700" y="1644098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12BD39C-5734-7B49-A4B0-E4DA4F04CE52}"/>
              </a:ext>
            </a:extLst>
          </p:cNvPr>
          <p:cNvSpPr/>
          <p:nvPr/>
        </p:nvSpPr>
        <p:spPr>
          <a:xfrm>
            <a:off x="1089129" y="3203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="" xmlns:a16="http://schemas.microsoft.com/office/drawing/2014/main" id="{4AF686AA-534A-804E-B844-7B93A45EA8F1}"/>
              </a:ext>
            </a:extLst>
          </p:cNvPr>
          <p:cNvSpPr/>
          <p:nvPr/>
        </p:nvSpPr>
        <p:spPr>
          <a:xfrm>
            <a:off x="2141339" y="2041871"/>
            <a:ext cx="750261" cy="606239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835D2B4D-C755-A54B-82B0-A7D7FE3DC39A}"/>
              </a:ext>
            </a:extLst>
          </p:cNvPr>
          <p:cNvSpPr txBox="1">
            <a:spLocks/>
          </p:cNvSpPr>
          <p:nvPr/>
        </p:nvSpPr>
        <p:spPr>
          <a:xfrm>
            <a:off x="5840361" y="4965289"/>
            <a:ext cx="5632939" cy="1332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 smtClean="0">
                <a:solidFill>
                  <a:schemeClr val="bg1"/>
                </a:solidFill>
                <a:latin typeface="+mj-ea"/>
              </a:rPr>
              <a:t>2019.05.11</a:t>
            </a:r>
            <a:r>
              <a:rPr lang="ko-KR" altLang="en-US" sz="4400" dirty="0" smtClean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4400" dirty="0" smtClean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토</a:t>
            </a:r>
            <a:r>
              <a:rPr lang="en-US" altLang="ko-KR" sz="4400" dirty="0" smtClean="0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 sz="4400" dirty="0" smtClean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수정</a:t>
            </a:r>
            <a:endParaRPr lang="en-US" sz="44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2578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394330" y="979814"/>
            <a:ext cx="421882" cy="75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=""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11" y="328978"/>
            <a:ext cx="10515600" cy="1325563"/>
          </a:xfrm>
        </p:spPr>
        <p:txBody>
          <a:bodyPr/>
          <a:lstStyle/>
          <a:p>
            <a:r>
              <a:rPr lang="ko-KR" altLang="en-US" dirty="0" err="1"/>
              <a:t>피버</a:t>
            </a:r>
            <a:r>
              <a:rPr lang="ko-KR" altLang="en-US" dirty="0"/>
              <a:t> 모드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11636" y="1541489"/>
            <a:ext cx="757968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가능 상태</a:t>
            </a:r>
            <a:r>
              <a:rPr lang="en-US" altLang="ko" b="1" dirty="0">
                <a:solidFill>
                  <a:srgbClr val="202124"/>
                </a:solidFill>
                <a:latin typeface="Roboto"/>
              </a:rPr>
              <a:t>: 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-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게이지를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한번 더 채워서  먹으면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 피버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모드 전환 가능 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2)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상태에는 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30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의 속도로 물리 법칙을 무시하는 무적 상태가 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이때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블러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이펙트를 동반한 광속 이펙트 연출한다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  <a:endParaRPr lang="en-US" altLang="ko" b="1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51957BD-CC85-D14D-B5C8-C114EF6A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08" y="978935"/>
            <a:ext cx="4339650" cy="2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20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902" y="-86363"/>
            <a:ext cx="4174406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854F817-3777-CF45-841A-90DE051F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3" y="1547819"/>
            <a:ext cx="3422164" cy="458161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ko-KR" altLang="en-US" sz="2400" b="1" dirty="0">
                <a:latin typeface="+mn-ea"/>
              </a:rPr>
              <a:t>컨셉</a:t>
            </a:r>
            <a:r>
              <a:rPr lang="en-US" altLang="ko-KR" sz="2400" b="1" dirty="0">
                <a:latin typeface="+mn-ea"/>
              </a:rPr>
              <a:t>: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30</a:t>
            </a:r>
            <a:r>
              <a:rPr lang="ko-KR" altLang="en-US" sz="2400" b="1" dirty="0" smtClean="0">
                <a:latin typeface="+mn-ea"/>
              </a:rPr>
              <a:t>초 미만 </a:t>
            </a:r>
            <a:r>
              <a:rPr lang="en-US" altLang="ko-KR" sz="2400" b="1" dirty="0">
                <a:latin typeface="+mn-ea"/>
              </a:rPr>
              <a:t>Tutorial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연두색 </a:t>
            </a:r>
            <a:r>
              <a:rPr lang="ko-KR" altLang="en-US" sz="2400" dirty="0" err="1" smtClean="0">
                <a:latin typeface="+mn-ea"/>
              </a:rPr>
              <a:t>파티클</a:t>
            </a:r>
            <a:r>
              <a:rPr lang="ko-KR" altLang="en-US" sz="2400" dirty="0" smtClean="0">
                <a:latin typeface="+mn-ea"/>
              </a:rPr>
              <a:t> 연료를 </a:t>
            </a:r>
            <a:r>
              <a:rPr lang="ko-KR" altLang="en-US" sz="2400" dirty="0">
                <a:latin typeface="+mn-ea"/>
              </a:rPr>
              <a:t>먹으면 올라간다는 것을 알려줌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파란색 블록에 길이 막히면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올라가는 건 불능</a:t>
            </a: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빨간색 블록에 부딪힐 경우 </a:t>
            </a:r>
            <a:r>
              <a:rPr lang="ko-KR" altLang="en-US" sz="2400" dirty="0" err="1">
                <a:latin typeface="+mn-ea"/>
              </a:rPr>
              <a:t>팅긴다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5365020" y="462638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5431768" y="223235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5525754" y="3429077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266A86C2-250E-744F-BDC6-963D533AB790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0B346249-56EE-E340-B925-A086BA58070B}"/>
              </a:ext>
            </a:extLst>
          </p:cNvPr>
          <p:cNvCxnSpPr/>
          <p:nvPr/>
        </p:nvCxnSpPr>
        <p:spPr>
          <a:xfrm>
            <a:off x="7855113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152A28CC-7A6B-7E40-B52A-9FB027A230AA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A5F7465B-D969-4D4E-9F77-B7E1EE0AABBA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F5C8BA8D-55D5-8644-9EC9-3100EEE50142}"/>
              </a:ext>
            </a:extLst>
          </p:cNvPr>
          <p:cNvSpPr/>
          <p:nvPr/>
        </p:nvSpPr>
        <p:spPr>
          <a:xfrm>
            <a:off x="9265681" y="557201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F70B7AB1-C1AE-EA46-9329-7C10CBA7D8A7}"/>
              </a:ext>
            </a:extLst>
          </p:cNvPr>
          <p:cNvSpPr/>
          <p:nvPr/>
        </p:nvSpPr>
        <p:spPr>
          <a:xfrm>
            <a:off x="5146765" y="101498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BD5AFF3-6CC2-BC46-B8BB-A8258E8A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13" y="-918175"/>
            <a:ext cx="4228077" cy="6193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7C40DE6C-D7C1-E54C-A418-2A93AF7CEFD4}"/>
              </a:ext>
            </a:extLst>
          </p:cNvPr>
          <p:cNvSpPr/>
          <p:nvPr/>
        </p:nvSpPr>
        <p:spPr>
          <a:xfrm>
            <a:off x="3896844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6A680FEE-94D8-B543-A72F-1CD979E162EA}"/>
              </a:ext>
            </a:extLst>
          </p:cNvPr>
          <p:cNvSpPr/>
          <p:nvPr/>
        </p:nvSpPr>
        <p:spPr>
          <a:xfrm>
            <a:off x="5029192" y="9352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="" xmlns:a16="http://schemas.microsoft.com/office/drawing/2014/main" id="{05F3CD63-C27D-BE49-A9BC-6700EE0AECD2}"/>
              </a:ext>
            </a:extLst>
          </p:cNvPr>
          <p:cNvSpPr/>
          <p:nvPr/>
        </p:nvSpPr>
        <p:spPr>
          <a:xfrm>
            <a:off x="3959417" y="2614528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="" xmlns:a16="http://schemas.microsoft.com/office/drawing/2014/main" id="{503391D8-CBCE-0C48-B40D-9B7BFE28A4CE}"/>
              </a:ext>
            </a:extLst>
          </p:cNvPr>
          <p:cNvSpPr/>
          <p:nvPr/>
        </p:nvSpPr>
        <p:spPr>
          <a:xfrm>
            <a:off x="6304995" y="4527397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4F010B06-46D5-6A44-ACC5-9C0DDDE927A0}"/>
              </a:ext>
            </a:extLst>
          </p:cNvPr>
          <p:cNvSpPr/>
          <p:nvPr/>
        </p:nvSpPr>
        <p:spPr>
          <a:xfrm>
            <a:off x="9206658" y="4527397"/>
            <a:ext cx="1003461" cy="2779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A27F3A7B-C8A9-1142-A5E9-4224AAC7C0F1}"/>
              </a:ext>
            </a:extLst>
          </p:cNvPr>
          <p:cNvSpPr/>
          <p:nvPr/>
        </p:nvSpPr>
        <p:spPr>
          <a:xfrm>
            <a:off x="8335768" y="459419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953C040A-13F8-3B4C-906A-3A1EC13822A0}"/>
              </a:ext>
            </a:extLst>
          </p:cNvPr>
          <p:cNvSpPr/>
          <p:nvPr/>
        </p:nvSpPr>
        <p:spPr>
          <a:xfrm>
            <a:off x="9187823" y="3384239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C84CB44D-E20E-A543-B0EF-70F8224D8832}"/>
              </a:ext>
            </a:extLst>
          </p:cNvPr>
          <p:cNvSpPr/>
          <p:nvPr/>
        </p:nvSpPr>
        <p:spPr>
          <a:xfrm>
            <a:off x="9462724" y="153090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276B5270-C9B8-EC48-853A-36414D400FFC}"/>
              </a:ext>
            </a:extLst>
          </p:cNvPr>
          <p:cNvSpPr/>
          <p:nvPr/>
        </p:nvSpPr>
        <p:spPr>
          <a:xfrm>
            <a:off x="10210119" y="970243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="" xmlns:a16="http://schemas.microsoft.com/office/drawing/2014/main" id="{0D9ABD2A-60BA-914B-80C1-A21FAF0DDE9D}"/>
              </a:ext>
            </a:extLst>
          </p:cNvPr>
          <p:cNvSpPr/>
          <p:nvPr/>
        </p:nvSpPr>
        <p:spPr>
          <a:xfrm>
            <a:off x="6053607" y="132923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="" xmlns:a16="http://schemas.microsoft.com/office/drawing/2014/main" id="{5CE02921-7580-B846-86E4-250306EF954D}"/>
              </a:ext>
            </a:extLst>
          </p:cNvPr>
          <p:cNvSpPr/>
          <p:nvPr/>
        </p:nvSpPr>
        <p:spPr>
          <a:xfrm>
            <a:off x="9189585" y="202126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="" xmlns:a16="http://schemas.microsoft.com/office/drawing/2014/main" id="{60922F1F-D452-D143-9EA6-B6DFC4076F77}"/>
              </a:ext>
            </a:extLst>
          </p:cNvPr>
          <p:cNvSpPr/>
          <p:nvPr/>
        </p:nvSpPr>
        <p:spPr>
          <a:xfrm>
            <a:off x="10725927" y="545305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2715D35D-5115-074B-84EE-64B1F950FB36}"/>
              </a:ext>
            </a:extLst>
          </p:cNvPr>
          <p:cNvSpPr/>
          <p:nvPr/>
        </p:nvSpPr>
        <p:spPr>
          <a:xfrm>
            <a:off x="9790367" y="-12773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="" xmlns:a16="http://schemas.microsoft.com/office/drawing/2014/main" id="{D12ED1FC-11B2-1040-87E8-6083F0DBD422}"/>
              </a:ext>
            </a:extLst>
          </p:cNvPr>
          <p:cNvSpPr/>
          <p:nvPr/>
        </p:nvSpPr>
        <p:spPr>
          <a:xfrm>
            <a:off x="10838014" y="3827443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1F2410F6-F5F6-AB4D-8B51-76C1B869BC4E}"/>
              </a:ext>
            </a:extLst>
          </p:cNvPr>
          <p:cNvSpPr/>
          <p:nvPr/>
        </p:nvSpPr>
        <p:spPr>
          <a:xfrm>
            <a:off x="11145574" y="343079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="" xmlns:a16="http://schemas.microsoft.com/office/drawing/2014/main" id="{98147D1C-E3A1-384B-B78D-EE0AED1C9E5F}"/>
              </a:ext>
            </a:extLst>
          </p:cNvPr>
          <p:cNvSpPr/>
          <p:nvPr/>
        </p:nvSpPr>
        <p:spPr>
          <a:xfrm>
            <a:off x="4239612" y="418884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0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=""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Tutorial 2</a:t>
            </a:r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연료를 모두 소모하여 낙오되더라도 다시 추진하여 기회를 얻을 수 있는 블록 위에 연료 배치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정해져 있어 해당 가이드 경로대로 가면 </a:t>
            </a:r>
            <a:r>
              <a:rPr lang="ko-KR" altLang="en-US" dirty="0" err="1"/>
              <a:t>클리어</a:t>
            </a:r>
            <a:r>
              <a:rPr lang="ko-KR" altLang="en-US" dirty="0"/>
              <a:t> 가능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633392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89F8CA80-4E41-F54A-8E3C-C995B1119AB8}"/>
              </a:ext>
            </a:extLst>
          </p:cNvPr>
          <p:cNvSpPr/>
          <p:nvPr/>
        </p:nvSpPr>
        <p:spPr>
          <a:xfrm>
            <a:off x="11745840" y="2625123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DCD0E999-BC78-E84D-A5AD-5D94F2B9682F}"/>
              </a:ext>
            </a:extLst>
          </p:cNvPr>
          <p:cNvSpPr/>
          <p:nvPr/>
        </p:nvSpPr>
        <p:spPr>
          <a:xfrm>
            <a:off x="10338713" y="2681546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=""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952210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21">
            <a:extLst>
              <a:ext uri="{FF2B5EF4-FFF2-40B4-BE49-F238E27FC236}">
                <a16:creationId xmlns=""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226676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1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스테이지</a:t>
            </a:r>
            <a:r>
              <a:rPr lang="en-US" altLang="ko-KR" dirty="0" smtClean="0"/>
              <a:t>3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=""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3</a:t>
            </a:r>
            <a:r>
              <a:rPr lang="ko-KR" altLang="en-US" dirty="0"/>
              <a:t> 이젠 실전이다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노란색 블록의 등장</a:t>
            </a:r>
            <a:endParaRPr lang="en-US" altLang="ko-KR" dirty="0"/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 정해져 있으나 불안 요소 존재 아슬아슬 하게 통과해야 하는 루트 존재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연료소모로 </a:t>
            </a:r>
            <a:r>
              <a:rPr lang="ko-KR" altLang="en-US" dirty="0" err="1"/>
              <a:t>추락시</a:t>
            </a:r>
            <a:r>
              <a:rPr lang="ko-KR" altLang="en-US" dirty="0"/>
              <a:t> 다시 </a:t>
            </a:r>
            <a:r>
              <a:rPr lang="ko-KR" altLang="en-US" dirty="0" err="1"/>
              <a:t>대시할</a:t>
            </a:r>
            <a:r>
              <a:rPr lang="ko-KR" altLang="en-US" dirty="0"/>
              <a:t> 수 있는 특정 </a:t>
            </a:r>
            <a:r>
              <a:rPr lang="ko-KR" altLang="en-US" dirty="0" err="1"/>
              <a:t>블럭</a:t>
            </a:r>
            <a:r>
              <a:rPr lang="ko-KR" altLang="en-US" dirty="0"/>
              <a:t> 위 연료 여러 배치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44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=""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1A284119-8BB2-F749-AFF2-27E123E94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94" y="182562"/>
            <a:ext cx="1176041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6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B99C81-BFD1-2D47-A90A-91AF1AA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EC0C10-10B7-1F43-A0DC-47233BB9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157F9A4-8F94-AD44-A692-ECB74BDF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387911"/>
            <a:ext cx="12192000" cy="60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02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7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오버 및 이어하기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죽으면 </a:t>
            </a:r>
            <a:r>
              <a:rPr lang="en-US" altLang="ko-KR" sz="2400" dirty="0"/>
              <a:t>10</a:t>
            </a:r>
            <a:r>
              <a:rPr lang="ko-KR" altLang="en-US" sz="2400" dirty="0"/>
              <a:t>초 카운트 다운 게임오버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구글 </a:t>
            </a:r>
            <a:r>
              <a:rPr lang="ko-KR" altLang="en-US" sz="2400" dirty="0" err="1"/>
              <a:t>애드몹</a:t>
            </a:r>
            <a:r>
              <a:rPr lang="ko-KR" altLang="en-US" sz="2400" dirty="0"/>
              <a:t> 광고를 재생 후</a:t>
            </a:r>
            <a:r>
              <a:rPr lang="en-US" altLang="ko-KR" sz="2400" dirty="0"/>
              <a:t>,</a:t>
            </a:r>
            <a:r>
              <a:rPr lang="ko-KR" altLang="en-US" sz="2400" dirty="0"/>
              <a:t> 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이전 체크포인트에서 무한 소생 가능</a:t>
            </a:r>
            <a:endParaRPr lang="en-US" altLang="ko-KR" sz="2400" dirty="0"/>
          </a:p>
          <a:p>
            <a:endParaRPr lang="en-US" sz="2400" dirty="0"/>
          </a:p>
          <a:p>
            <a:r>
              <a:rPr lang="ko-KR" altLang="en-US" sz="2400" dirty="0"/>
              <a:t>스테이지가 넘어갈 때마다 전면광고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유니티</a:t>
            </a:r>
            <a:r>
              <a:rPr lang="ko-KR" altLang="en-US" sz="2400" dirty="0"/>
              <a:t> 광고 </a:t>
            </a:r>
            <a:r>
              <a:rPr lang="en-US" altLang="ko-KR" sz="2400" dirty="0"/>
              <a:t>1</a:t>
            </a:r>
            <a:r>
              <a:rPr lang="ko-KR" altLang="en-US" sz="2400" dirty="0"/>
              <a:t>회 재생</a:t>
            </a:r>
            <a:endParaRPr lang="en-US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E7D7B873-EDA3-A54E-8C71-5183AF2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6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03" y="182563"/>
            <a:ext cx="5899951" cy="1325563"/>
          </a:xfrm>
        </p:spPr>
        <p:txBody>
          <a:bodyPr/>
          <a:lstStyle/>
          <a:p>
            <a:r>
              <a:rPr lang="en-US" altLang="ko-KR" b="1" dirty="0">
                <a:latin typeface="+mj-ea"/>
              </a:rPr>
              <a:t>Progress</a:t>
            </a:r>
            <a:r>
              <a:rPr lang="ko-KR" altLang="en-US" b="1" dirty="0">
                <a:latin typeface="+mj-ea"/>
              </a:rPr>
              <a:t> 진행도 표기</a:t>
            </a:r>
            <a:endParaRPr lang="en-US" b="1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7583336" cy="4351338"/>
          </a:xfrm>
        </p:spPr>
        <p:txBody>
          <a:bodyPr>
            <a:normAutofit/>
          </a:bodyPr>
          <a:lstStyle/>
          <a:p>
            <a:r>
              <a:rPr lang="en-US" altLang="ko" sz="2400" dirty="0">
                <a:latin typeface="+mn-ea"/>
              </a:rPr>
              <a:t>1) </a:t>
            </a:r>
            <a:r>
              <a:rPr lang="ko-KR" altLang="en-US" sz="2400" dirty="0">
                <a:latin typeface="+mn-ea"/>
              </a:rPr>
              <a:t>레벨 </a:t>
            </a:r>
            <a:r>
              <a:rPr lang="ko-KR" altLang="en-US" sz="2400" dirty="0" err="1">
                <a:latin typeface="+mn-ea"/>
              </a:rPr>
              <a:t>진행도를</a:t>
            </a:r>
            <a:r>
              <a:rPr lang="ko-KR" altLang="en-US" sz="2400" dirty="0">
                <a:latin typeface="+mn-ea"/>
              </a:rPr>
              <a:t> </a:t>
            </a:r>
            <a:r>
              <a:rPr lang="ko" altLang="en-US" sz="2400" dirty="0">
                <a:latin typeface="+mn-ea"/>
              </a:rPr>
              <a:t>퍼센트 표현</a:t>
            </a:r>
          </a:p>
          <a:p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2) </a:t>
            </a:r>
            <a:r>
              <a:rPr lang="ko" altLang="en-US" sz="2400" dirty="0">
                <a:latin typeface="+mn-ea"/>
              </a:rPr>
              <a:t>이어하기 무한광고로 가기 </a:t>
            </a:r>
            <a:endParaRPr lang="en-US" altLang="ko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-&gt; </a:t>
            </a:r>
            <a:r>
              <a:rPr lang="ko" altLang="en-US" sz="2400" dirty="0">
                <a:latin typeface="+mn-ea"/>
              </a:rPr>
              <a:t>죽은 지점에서 </a:t>
            </a:r>
            <a:r>
              <a:rPr lang="en-US" altLang="ko-KR" sz="2400" dirty="0">
                <a:latin typeface="+mn-ea"/>
              </a:rPr>
              <a:t>25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5</a:t>
            </a:r>
            <a:r>
              <a:rPr lang="en-US" altLang="ko" sz="2400" dirty="0">
                <a:latin typeface="+mn-ea"/>
              </a:rPr>
              <a:t>0%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75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100</a:t>
            </a:r>
            <a:r>
              <a:rPr lang="en-US" altLang="ko" sz="2400" dirty="0">
                <a:latin typeface="+mn-ea"/>
              </a:rPr>
              <a:t>% </a:t>
            </a:r>
            <a:r>
              <a:rPr lang="ko" altLang="en-US" sz="2400" dirty="0">
                <a:latin typeface="+mn-ea"/>
              </a:rPr>
              <a:t>단위로 체크</a:t>
            </a:r>
            <a:endParaRPr lang="en-US" altLang="ko" sz="2400" dirty="0">
              <a:latin typeface="+mn-ea"/>
            </a:endParaRPr>
          </a:p>
          <a:p>
            <a:pPr marL="0" indent="0">
              <a:buNone/>
            </a:pPr>
            <a:r>
              <a:rPr lang="ko" altLang="en-US" sz="2400" dirty="0">
                <a:latin typeface="+mn-ea"/>
              </a:rPr>
              <a:t>포인트로 이어하기</a:t>
            </a:r>
          </a:p>
          <a:p>
            <a:pPr marL="0" indent="0">
              <a:buNone/>
            </a:pPr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3) </a:t>
            </a:r>
            <a:r>
              <a:rPr lang="ko-KR" altLang="en-US" sz="2400" dirty="0">
                <a:latin typeface="+mn-ea"/>
              </a:rPr>
              <a:t>하단에 광고 배너 표기</a:t>
            </a:r>
            <a:endParaRPr lang="en-US" sz="2400" dirty="0">
              <a:latin typeface="+mn-ea"/>
            </a:endParaRP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="" xmlns:a16="http://schemas.microsoft.com/office/drawing/2014/main" id="{30C93C48-2FB7-1344-BD03-14EB7850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959" y="0"/>
            <a:ext cx="3857625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BDC92BBA-1CA1-A44B-8255-84232527D52F}"/>
              </a:ext>
            </a:extLst>
          </p:cNvPr>
          <p:cNvSpPr/>
          <p:nvPr/>
        </p:nvSpPr>
        <p:spPr>
          <a:xfrm>
            <a:off x="8318090" y="365125"/>
            <a:ext cx="2487562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A25C28F0-C44B-D64B-8FC4-8A2236D23B2B}"/>
              </a:ext>
            </a:extLst>
          </p:cNvPr>
          <p:cNvSpPr/>
          <p:nvPr/>
        </p:nvSpPr>
        <p:spPr>
          <a:xfrm>
            <a:off x="9419302" y="2959510"/>
            <a:ext cx="2215281" cy="3588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369FD5C7-7F08-054E-A974-3F4D1B954B29}"/>
              </a:ext>
            </a:extLst>
          </p:cNvPr>
          <p:cNvSpPr/>
          <p:nvPr/>
        </p:nvSpPr>
        <p:spPr>
          <a:xfrm>
            <a:off x="7716811" y="6249731"/>
            <a:ext cx="3993408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1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4351853" y="192772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=""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r>
              <a:rPr lang="ko-KR" altLang="en-US" dirty="0"/>
              <a:t> 설명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9407364" y="3092813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8859137" y="3627828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1009647" y="22499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="" xmlns:a16="http://schemas.microsoft.com/office/drawing/2014/main" id="{092B347F-D723-F340-A83E-977855CF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36" y="0"/>
            <a:ext cx="3857625" cy="6858000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="" xmlns:a16="http://schemas.microsoft.com/office/drawing/2014/main" id="{55ADF58D-8916-6948-AEA4-3C73EB23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11" y="0"/>
            <a:ext cx="3857625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8441852F-CA7F-7B4D-8E09-8F603FDCD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3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=""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5AF087E4-39E1-1945-B963-8B9E01A6F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8" y="240935"/>
            <a:ext cx="11653644" cy="6376129"/>
          </a:xfrm>
        </p:spPr>
      </p:pic>
    </p:spTree>
    <p:extLst>
      <p:ext uri="{BB962C8B-B14F-4D97-AF65-F5344CB8AC3E}">
        <p14:creationId xmlns:p14="http://schemas.microsoft.com/office/powerpoint/2010/main" val="2794860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FB7A26-0DEB-F645-A884-7421DF6E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하이퍼</a:t>
            </a:r>
            <a:r>
              <a:rPr lang="ko-KR" altLang="en-US" b="1" dirty="0"/>
              <a:t> 캐주얼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457894F-CB55-BC43-93AA-2BC5BF73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" altLang="en-US" dirty="0"/>
              <a:t>직관적으로 빠르게 이해할 수 있고</a:t>
            </a:r>
            <a:r>
              <a:rPr lang="en-US" altLang="ko" dirty="0"/>
              <a:t>, </a:t>
            </a:r>
            <a:r>
              <a:rPr lang="ko" altLang="en-US" dirty="0"/>
              <a:t>도전을 추구하게 만드는 게임</a:t>
            </a:r>
            <a:endParaRPr lang="en-US" altLang="ko" dirty="0"/>
          </a:p>
          <a:p>
            <a:endParaRPr lang="en-US" altLang="ko" dirty="0"/>
          </a:p>
          <a:p>
            <a:r>
              <a:rPr lang="ko-KR" altLang="en-US" dirty="0"/>
              <a:t>플레이어가 짧은 시간 안에</a:t>
            </a:r>
            <a:r>
              <a:rPr lang="en-US" altLang="ko-KR" dirty="0"/>
              <a:t>,</a:t>
            </a:r>
            <a:r>
              <a:rPr lang="ko-KR" altLang="en-US" dirty="0"/>
              <a:t> 반복적으로 도전을 추구할 게 만드는 게임</a:t>
            </a:r>
            <a:endParaRPr lang="en-US" altLang="ko-KR" dirty="0"/>
          </a:p>
          <a:p>
            <a:endParaRPr lang="en-US" altLang="ko" dirty="0"/>
          </a:p>
          <a:p>
            <a:r>
              <a:rPr lang="ko-KR" altLang="en-US" dirty="0"/>
              <a:t>죽었다가 빠르게 부활 해서 재도전 하는 도전 자극 게임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74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=""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27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DB95B249-55DE-0949-80AD-2622C808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0" y="0"/>
            <a:ext cx="12081780" cy="6710501"/>
          </a:xfrm>
        </p:spPr>
      </p:pic>
    </p:spTree>
    <p:extLst>
      <p:ext uri="{BB962C8B-B14F-4D97-AF65-F5344CB8AC3E}">
        <p14:creationId xmlns:p14="http://schemas.microsoft.com/office/powerpoint/2010/main" val="171706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8679992" y="2681760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1305115" y="5353488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=""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=""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394330" y="979814"/>
            <a:ext cx="421882" cy="75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650081" y="4906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=""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j-ea"/>
              </a:rPr>
              <a:t>2019</a:t>
            </a:r>
            <a:r>
              <a:rPr lang="ko-KR" altLang="en-US" sz="3200" b="1" dirty="0">
                <a:latin typeface="+mj-ea"/>
              </a:rPr>
              <a:t>년 </a:t>
            </a:r>
            <a:r>
              <a:rPr lang="en-US" altLang="ko-KR" sz="3200" b="1" dirty="0">
                <a:latin typeface="+mj-ea"/>
              </a:rPr>
              <a:t>5</a:t>
            </a:r>
            <a:r>
              <a:rPr lang="ko-KR" altLang="en-US" sz="3200" b="1" dirty="0">
                <a:latin typeface="+mj-ea"/>
              </a:rPr>
              <a:t>월 </a:t>
            </a:r>
            <a:r>
              <a:rPr lang="en-US" altLang="ko-KR" sz="3200" b="1" dirty="0">
                <a:latin typeface="+mj-ea"/>
              </a:rPr>
              <a:t>2</a:t>
            </a:r>
            <a:r>
              <a:rPr lang="ko-KR" altLang="en-US" sz="3200" b="1" dirty="0">
                <a:latin typeface="+mj-ea"/>
              </a:rPr>
              <a:t>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목</a:t>
            </a:r>
            <a:r>
              <a:rPr lang="en-US" altLang="ko-KR" sz="3200" b="1" dirty="0">
                <a:latin typeface="+mj-ea"/>
              </a:rPr>
              <a:t>)</a:t>
            </a:r>
            <a:r>
              <a:rPr lang="ko-KR" altLang="en-US" sz="3200" b="1" dirty="0">
                <a:latin typeface="+mj-ea"/>
              </a:rPr>
              <a:t> 회의</a:t>
            </a:r>
            <a:endParaRPr lang="en-US" sz="3200" b="1" dirty="0">
              <a:latin typeface="+mj-ea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475911" y="5353487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=""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=""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837100" y="5307112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=""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=""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=""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568673" y="5408781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631077" y="5337144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=""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=""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=""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733029" y="5387136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코어메카닉이 재미 있는가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?</a:t>
            </a:r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1. </a:t>
            </a:r>
            <a:r>
              <a:rPr lang="ko" altLang="en-US" dirty="0"/>
              <a:t>조작감 문제</a:t>
            </a:r>
            <a:r>
              <a:rPr lang="en-US" altLang="ko" dirty="0"/>
              <a:t>: </a:t>
            </a:r>
            <a:r>
              <a:rPr lang="ko" altLang="en-US" dirty="0"/>
              <a:t>좌우 화살표 컨트롤을 현재 컨트롤에 더해서 추가로 붙여 보고 다시 판단한다</a:t>
            </a:r>
            <a:r>
              <a:rPr lang="en-US" altLang="ko" dirty="0"/>
              <a:t>.</a:t>
            </a:r>
          </a:p>
          <a:p>
            <a:endParaRPr lang="en-US" altLang="ko" dirty="0"/>
          </a:p>
          <a:p>
            <a:r>
              <a:rPr lang="en-US" altLang="ko" b="1" dirty="0"/>
              <a:t>2) </a:t>
            </a:r>
            <a:r>
              <a:rPr lang="ko" altLang="en-US" b="1" dirty="0"/>
              <a:t>레벨디자인 구상 몇가지 제안 </a:t>
            </a:r>
            <a:endParaRPr lang="en-US" altLang="ko" b="1" dirty="0"/>
          </a:p>
          <a:p>
            <a:r>
              <a:rPr lang="en-US" altLang="ko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스테이지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2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치고 상당히 어렵다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.</a:t>
            </a:r>
            <a:endParaRPr lang="ko" altLang="en-US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0. </a:t>
            </a:r>
            <a:r>
              <a:rPr lang="ko" altLang="en-US" dirty="0"/>
              <a:t>장애물의 이동 기능 추가</a:t>
            </a:r>
          </a:p>
          <a:p>
            <a:r>
              <a:rPr lang="en-US" altLang="ko" dirty="0"/>
              <a:t>1. </a:t>
            </a:r>
            <a:r>
              <a:rPr lang="ko" altLang="en-US" dirty="0"/>
              <a:t>연료 세 개를 연속으로 빠르게 먹는 경우 순간 가속이 되도록 하는 기능 추가</a:t>
            </a:r>
          </a:p>
          <a:p>
            <a:r>
              <a:rPr lang="en-US" altLang="ko" dirty="0"/>
              <a:t>2. HP </a:t>
            </a:r>
            <a:r>
              <a:rPr lang="ko" altLang="en-US" dirty="0"/>
              <a:t>표시 방식 풍선 쪽으로 동그란 모양으로 바꾸기</a:t>
            </a:r>
          </a:p>
          <a:p>
            <a:r>
              <a:rPr lang="en-US" altLang="ko" dirty="0"/>
              <a:t>3. </a:t>
            </a:r>
            <a:r>
              <a:rPr lang="ko" altLang="en-US" dirty="0"/>
              <a:t>스테이지 좌우 폭 </a:t>
            </a:r>
            <a:r>
              <a:rPr lang="en-US" altLang="ko" dirty="0"/>
              <a:t>20% </a:t>
            </a:r>
            <a:r>
              <a:rPr lang="ko" altLang="en-US" dirty="0"/>
              <a:t>넓히기</a:t>
            </a:r>
          </a:p>
          <a:p>
            <a:r>
              <a:rPr lang="en-US" altLang="ko" dirty="0"/>
              <a:t>4. </a:t>
            </a:r>
            <a:r>
              <a:rPr lang="ko" altLang="en-US" dirty="0"/>
              <a:t>스테이지 진행 </a:t>
            </a:r>
            <a:r>
              <a:rPr lang="en-US" altLang="ko" dirty="0"/>
              <a:t>(</a:t>
            </a:r>
            <a:r>
              <a:rPr lang="ko" altLang="en-US" dirty="0"/>
              <a:t>클리어 및 다음 스테이지 가기</a:t>
            </a:r>
            <a:r>
              <a:rPr lang="en-US" altLang="ko" dirty="0"/>
              <a:t>) </a:t>
            </a:r>
            <a:r>
              <a:rPr lang="ko" altLang="en-US" dirty="0"/>
              <a:t>기능 만들기</a:t>
            </a:r>
          </a:p>
          <a:p>
            <a:endParaRPr lang="en-US" altLang="ko" b="1" dirty="0"/>
          </a:p>
          <a:p>
            <a:r>
              <a:rPr lang="en-US" altLang="ko" b="1" dirty="0"/>
              <a:t>3) </a:t>
            </a:r>
            <a:r>
              <a:rPr lang="ko" altLang="en-US" b="1" dirty="0"/>
              <a:t>게임이름은 무엇인지</a:t>
            </a:r>
            <a:r>
              <a:rPr lang="en-US" altLang="ko" b="1" dirty="0"/>
              <a:t>??? </a:t>
            </a:r>
          </a:p>
          <a:p>
            <a:r>
              <a:rPr lang="ko" altLang="en-US" dirty="0"/>
              <a:t>게임 이름</a:t>
            </a:r>
            <a:r>
              <a:rPr lang="en-US" altLang="ko" dirty="0"/>
              <a:t>: Balloon Rider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40CDBEC6-F83D-DF40-B347-4689A609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28" y="6224426"/>
            <a:ext cx="3967113" cy="633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4BC3D40-3019-0247-8198-3FA550546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158" y="4520707"/>
            <a:ext cx="4445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목표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86C9985-51FB-3849-8AFD-46F0F9B27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글로벌 </a:t>
            </a:r>
            <a:r>
              <a:rPr lang="ko-KR" altLang="en-US" dirty="0" err="1"/>
              <a:t>셀프</a:t>
            </a:r>
            <a:r>
              <a:rPr lang="ko-KR" altLang="en-US" dirty="0"/>
              <a:t> 퍼블리싱 </a:t>
            </a:r>
            <a:r>
              <a:rPr lang="en-US" altLang="ko-KR" dirty="0"/>
              <a:t>/</a:t>
            </a:r>
            <a:r>
              <a:rPr lang="ko-KR" altLang="en-US" dirty="0"/>
              <a:t> 무료 </a:t>
            </a:r>
            <a:r>
              <a:rPr lang="en-US" altLang="ko-KR" dirty="0"/>
              <a:t>(IAA+IAP). 1~10</a:t>
            </a:r>
            <a:r>
              <a:rPr lang="ko-KR" altLang="en-US" dirty="0"/>
              <a:t>만 다운로드 이상의 재미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en-US" sz="2000" dirty="0"/>
              <a:t> </a:t>
            </a:r>
            <a:r>
              <a:rPr lang="en-US" sz="2000" b="1" dirty="0"/>
              <a:t>IAA</a:t>
            </a:r>
            <a:r>
              <a:rPr lang="en-US" sz="2000" dirty="0"/>
              <a:t> (In-App Advertising) and </a:t>
            </a:r>
            <a:r>
              <a:rPr lang="en-US" sz="2000" b="1" dirty="0"/>
              <a:t>IAP</a:t>
            </a:r>
            <a:r>
              <a:rPr lang="en-US" sz="2000" dirty="0"/>
              <a:t> (In-App Purchases))</a:t>
            </a:r>
            <a:endParaRPr lang="en-US" altLang="ko-KR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연료를 적절하게 사용하여 추진체를 조작하는 느낌을 최대한 살린다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저비용 고효율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Small Fails, Small Wins</a:t>
            </a:r>
          </a:p>
        </p:txBody>
      </p:sp>
    </p:spTree>
    <p:extLst>
      <p:ext uri="{BB962C8B-B14F-4D97-AF65-F5344CB8AC3E}">
        <p14:creationId xmlns:p14="http://schemas.microsoft.com/office/powerpoint/2010/main" val="175925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98B5CA-825B-A84B-835C-D9AA6762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개발 요건 및 예상 일정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9F0B0A-2ECA-4E43-8728-12BFCC9C8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b="1" dirty="0"/>
              <a:t>게임디자인  </a:t>
            </a:r>
            <a:r>
              <a:rPr lang="en-US" altLang="ko-KR" b="1" dirty="0"/>
              <a:t>(</a:t>
            </a:r>
            <a:r>
              <a:rPr lang="ko-KR" altLang="en-US" b="1" dirty="0"/>
              <a:t>소요 시간 </a:t>
            </a:r>
            <a:r>
              <a:rPr lang="en-US" altLang="ko-KR" b="1" dirty="0"/>
              <a:t>5</a:t>
            </a:r>
            <a:r>
              <a:rPr lang="ko-KR" altLang="en-US" b="1" dirty="0"/>
              <a:t>일</a:t>
            </a:r>
            <a:r>
              <a:rPr lang="en-US" altLang="ko-KR" b="1" dirty="0"/>
              <a:t>). 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이후 계속 </a:t>
            </a:r>
            <a:r>
              <a:rPr lang="ko-KR" altLang="en-US" dirty="0" err="1"/>
              <a:t>폴리싱</a:t>
            </a:r>
            <a:r>
              <a:rPr lang="ko-KR" altLang="en-US" dirty="0"/>
              <a:t> 게임 디자인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재미 검증 </a:t>
            </a:r>
            <a:r>
              <a:rPr lang="ko-KR" altLang="en-US" b="1" dirty="0" err="1"/>
              <a:t>프로토타입</a:t>
            </a:r>
            <a:r>
              <a:rPr lang="ko-KR" altLang="en-US" b="1" dirty="0"/>
              <a:t> 구현 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dirty="0"/>
              <a:t>핵심 메카닉 재미 검증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추가 소요시간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 (~5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이터레이션</a:t>
            </a:r>
            <a:r>
              <a:rPr lang="ko-KR" altLang="en-US" dirty="0"/>
              <a:t> 완료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베타 완성 추가 소요시간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21</a:t>
            </a:r>
            <a:r>
              <a:rPr lang="ko-KR" altLang="en-US" dirty="0"/>
              <a:t>일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게임 레벨 </a:t>
            </a:r>
            <a:r>
              <a:rPr lang="en-US" altLang="ko-KR" dirty="0"/>
              <a:t>15</a:t>
            </a:r>
            <a:r>
              <a:rPr lang="ko-KR" altLang="en-US" dirty="0"/>
              <a:t>개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프로덕션 </a:t>
            </a:r>
            <a:r>
              <a:rPr lang="ko-KR" altLang="en-US" b="1" dirty="0" err="1"/>
              <a:t>릴리즈</a:t>
            </a:r>
            <a:endParaRPr lang="ko-KR" altLang="en-US" b="1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추가 소요시간  </a:t>
            </a:r>
            <a:r>
              <a:rPr lang="en-US" altLang="ko-KR" dirty="0"/>
              <a:t>1</a:t>
            </a:r>
            <a:r>
              <a:rPr lang="ko-KR" altLang="en-US" dirty="0"/>
              <a:t> 개월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464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CF803FB-974A-0749-86E9-FC6F11EF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641" y="-14574"/>
            <a:ext cx="4189859" cy="678443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A0B4604A-F159-3549-BEB3-1148BECC5F76}"/>
              </a:ext>
            </a:extLst>
          </p:cNvPr>
          <p:cNvSpPr txBox="1">
            <a:spLocks/>
          </p:cNvSpPr>
          <p:nvPr/>
        </p:nvSpPr>
        <p:spPr>
          <a:xfrm>
            <a:off x="11969" y="894361"/>
            <a:ext cx="7878585" cy="530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r>
              <a:rPr lang="ko-KR" altLang="en-US" sz="2400" b="1" dirty="0" err="1"/>
              <a:t>탭않하기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</a:t>
            </a:r>
            <a:r>
              <a:rPr lang="en-US" altLang="ko-KR" sz="2400" dirty="0"/>
              <a:t>(</a:t>
            </a:r>
            <a:r>
              <a:rPr lang="ko-KR" altLang="en-US" sz="2400" dirty="0"/>
              <a:t>풍선</a:t>
            </a:r>
            <a:r>
              <a:rPr lang="en-US" altLang="ko-KR" sz="2400" dirty="0"/>
              <a:t>)</a:t>
            </a:r>
            <a:r>
              <a:rPr lang="ko-KR" altLang="en-US" sz="2400" dirty="0"/>
              <a:t> 속에 발화 하지 않으면 아무것도 하지 않으면 중력에 의해서 강하 가능</a:t>
            </a:r>
            <a:endParaRPr lang="en-US" altLang="ko-KR" sz="2400" dirty="0"/>
          </a:p>
          <a:p>
            <a:r>
              <a:rPr lang="ko-KR" altLang="en-US" sz="2400" b="1" dirty="0" err="1"/>
              <a:t>탭하기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 속에 연료를 </a:t>
            </a:r>
            <a:r>
              <a:rPr lang="ko-KR" altLang="en-US" sz="2400" dirty="0" err="1"/>
              <a:t>발화시켜</a:t>
            </a:r>
            <a:r>
              <a:rPr lang="ko-KR" altLang="en-US" sz="2400" dirty="0"/>
              <a:t> 풍선 속에 상승기류를 만들어서 상승 가능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 장애물들을  피하고 </a:t>
            </a:r>
            <a:r>
              <a:rPr lang="ko-KR" altLang="en-US" sz="2400" b="1" dirty="0">
                <a:solidFill>
                  <a:srgbClr val="92D050"/>
                </a:solidFill>
              </a:rPr>
              <a:t>연두 색 연료</a:t>
            </a:r>
            <a:r>
              <a:rPr lang="ko-KR" altLang="en-US" sz="2400" dirty="0"/>
              <a:t>를 획득 하여  연료를 다시 채울 수 있는 상승 게임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드래그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ko-KR" altLang="en-US" sz="2400" dirty="0"/>
              <a:t>방향</a:t>
            </a:r>
            <a:r>
              <a:rPr lang="en-US" altLang="ko-KR" sz="2400" dirty="0"/>
              <a:t>(</a:t>
            </a:r>
            <a:r>
              <a:rPr lang="ko-KR" altLang="en-US" sz="2400" dirty="0"/>
              <a:t>조타</a:t>
            </a:r>
            <a:r>
              <a:rPr lang="en-US" altLang="ko-KR" sz="2400" dirty="0"/>
              <a:t>)</a:t>
            </a:r>
            <a:r>
              <a:rPr lang="ko-KR" altLang="en-US" sz="2400" dirty="0"/>
              <a:t>을 바꿀 수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ko-KR" altLang="en-US" sz="2400" dirty="0"/>
              <a:t>레벨은 스테이지</a:t>
            </a:r>
            <a:r>
              <a:rPr lang="en-US" altLang="ko-KR" sz="2400" dirty="0"/>
              <a:t>1,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2,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3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구분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>
                <a:solidFill>
                  <a:srgbClr val="FF0000"/>
                </a:solidFill>
              </a:rPr>
              <a:t>캐릭터가 카메라 밖으로 </a:t>
            </a:r>
            <a:r>
              <a:rPr lang="en-US" altLang="ko-KR" sz="2400" dirty="0">
                <a:solidFill>
                  <a:srgbClr val="FF0000"/>
                </a:solidFill>
              </a:rPr>
              <a:t>Y </a:t>
            </a:r>
            <a:r>
              <a:rPr lang="ko-KR" altLang="en-US" sz="2400" dirty="0">
                <a:solidFill>
                  <a:srgbClr val="FF0000"/>
                </a:solidFill>
              </a:rPr>
              <a:t>축으로 </a:t>
            </a:r>
            <a:r>
              <a:rPr lang="en-US" altLang="ko-KR" sz="2400" dirty="0">
                <a:solidFill>
                  <a:srgbClr val="FF0000"/>
                </a:solidFill>
              </a:rPr>
              <a:t>15</a:t>
            </a:r>
            <a:r>
              <a:rPr lang="ko-KR" altLang="en-US" sz="2400" dirty="0">
                <a:solidFill>
                  <a:srgbClr val="FF0000"/>
                </a:solidFill>
              </a:rPr>
              <a:t> 혹은 </a:t>
            </a:r>
            <a:r>
              <a:rPr lang="en-US" altLang="ko-KR" sz="2400" dirty="0">
                <a:solidFill>
                  <a:srgbClr val="FF0000"/>
                </a:solidFill>
              </a:rPr>
              <a:t>n Meter </a:t>
            </a:r>
            <a:r>
              <a:rPr lang="ko-KR" altLang="en-US" sz="2400" dirty="0">
                <a:solidFill>
                  <a:srgbClr val="FF0000"/>
                </a:solidFill>
              </a:rPr>
              <a:t>멀어지면 게임오버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109236" y="21028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8851093" y="3546773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8848852" y="251216"/>
            <a:ext cx="195517" cy="2101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9AA541EC-95B2-6B4A-8479-D435BEE5D60E}"/>
              </a:ext>
            </a:extLst>
          </p:cNvPr>
          <p:cNvSpPr/>
          <p:nvPr/>
        </p:nvSpPr>
        <p:spPr>
          <a:xfrm>
            <a:off x="9679226" y="4707221"/>
            <a:ext cx="601150" cy="6006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662F9CAA-D28D-2345-8A46-E0EAEC1F5583}"/>
              </a:ext>
            </a:extLst>
          </p:cNvPr>
          <p:cNvCxnSpPr>
            <a:cxnSpLocks/>
          </p:cNvCxnSpPr>
          <p:nvPr/>
        </p:nvCxnSpPr>
        <p:spPr>
          <a:xfrm>
            <a:off x="9679226" y="5048169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B9A50F8E-B824-8944-AA93-F42981F6B9B6}"/>
              </a:ext>
            </a:extLst>
          </p:cNvPr>
          <p:cNvCxnSpPr>
            <a:cxnSpLocks/>
          </p:cNvCxnSpPr>
          <p:nvPr/>
        </p:nvCxnSpPr>
        <p:spPr>
          <a:xfrm flipH="1">
            <a:off x="9823176" y="5307857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2D248226-D150-D248-83DF-BC5CF9AC365B}"/>
              </a:ext>
            </a:extLst>
          </p:cNvPr>
          <p:cNvCxnSpPr>
            <a:cxnSpLocks/>
            <a:stCxn id="14" idx="5"/>
          </p:cNvCxnSpPr>
          <p:nvPr/>
        </p:nvCxnSpPr>
        <p:spPr>
          <a:xfrm flipH="1">
            <a:off x="9823178" y="5219896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837083" y="312718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5DCAD58D-E677-4448-94A0-62BB0185EC5E}"/>
              </a:ext>
            </a:extLst>
          </p:cNvPr>
          <p:cNvSpPr/>
          <p:nvPr/>
        </p:nvSpPr>
        <p:spPr>
          <a:xfrm>
            <a:off x="10190036" y="1954147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40172C14-10F6-1142-9631-BCB637F5D380}"/>
              </a:ext>
            </a:extLst>
          </p:cNvPr>
          <p:cNvSpPr/>
          <p:nvPr/>
        </p:nvSpPr>
        <p:spPr>
          <a:xfrm>
            <a:off x="9966611" y="2953354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24474AE-2EE5-1C45-9CF1-4FEA8EF48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659" y="6237491"/>
            <a:ext cx="3967113" cy="633574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="" xmlns:a16="http://schemas.microsoft.com/office/drawing/2014/main" id="{3CB1722E-69A3-5445-9D29-25A13E681415}"/>
              </a:ext>
            </a:extLst>
          </p:cNvPr>
          <p:cNvSpPr/>
          <p:nvPr/>
        </p:nvSpPr>
        <p:spPr>
          <a:xfrm rot="1508474">
            <a:off x="9999465" y="4590609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="" xmlns:a16="http://schemas.microsoft.com/office/drawing/2014/main" id="{526C683E-AE56-5B47-8E1A-8B74A549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9635" y="0"/>
            <a:ext cx="9201731" cy="96354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991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2577927" y="5379656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=""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3748723" y="5379655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=""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6109912" y="5333280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=""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=""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3841485" y="5434949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4903889" y="5363312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=""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=""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5005841" y="5413304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1486848"/>
            <a:ext cx="106635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(1)</a:t>
            </a:r>
            <a:r>
              <a:rPr lang="ko-KR" altLang="en-US" b="1" dirty="0"/>
              <a:t> </a:t>
            </a:r>
            <a:r>
              <a:rPr lang="ko" altLang="en-US" b="1" dirty="0"/>
              <a:t>좌</a:t>
            </a:r>
            <a:r>
              <a:rPr lang="en-US" altLang="ko" b="1" dirty="0"/>
              <a:t>/</a:t>
            </a:r>
            <a:r>
              <a:rPr lang="ko" altLang="en-US" b="1" dirty="0"/>
              <a:t>우 이동 인지</a:t>
            </a:r>
            <a:r>
              <a:rPr lang="en-US" altLang="ko" b="1" dirty="0"/>
              <a:t>, </a:t>
            </a:r>
            <a:r>
              <a:rPr lang="ko" altLang="en-US" b="1" dirty="0"/>
              <a:t>어떻게 힘의 방향으로 어디로 가는지</a:t>
            </a:r>
            <a:r>
              <a:rPr lang="en-US" altLang="ko" b="1" dirty="0"/>
              <a:t>... </a:t>
            </a:r>
            <a:r>
              <a:rPr lang="ko" altLang="en-US" b="1" dirty="0"/>
              <a:t>보여줄 </a:t>
            </a:r>
            <a:r>
              <a:rPr lang="en-US" altLang="ko" b="1" dirty="0"/>
              <a:t>UX/</a:t>
            </a:r>
            <a:r>
              <a:rPr lang="ko" altLang="en-US" b="1" dirty="0"/>
              <a:t>게임디자인 해석 필요</a:t>
            </a:r>
          </a:p>
          <a:p>
            <a:r>
              <a:rPr lang="en-US" altLang="ko" dirty="0"/>
              <a:t>-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Mars : Mars</a:t>
            </a:r>
            <a:r>
              <a:rPr lang="ko" altLang="en-US" dirty="0"/>
              <a:t> 에서 보여준 </a:t>
            </a:r>
            <a:r>
              <a:rPr lang="ko" altLang="en-US" b="1" dirty="0">
                <a:solidFill>
                  <a:srgbClr val="FF0000"/>
                </a:solidFill>
              </a:rPr>
              <a:t>추진체 파티클 이펙트 </a:t>
            </a:r>
            <a:r>
              <a:rPr lang="ko" altLang="en-US" dirty="0"/>
              <a:t>방식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en-US" altLang="ko" dirty="0"/>
          </a:p>
          <a:p>
            <a:endParaRPr lang="en-US" altLang="ko" dirty="0"/>
          </a:p>
          <a:p>
            <a:r>
              <a:rPr lang="en-US" altLang="ko-KR" b="1" dirty="0"/>
              <a:t>(2</a:t>
            </a:r>
            <a:r>
              <a:rPr lang="en-US" altLang="ko" b="1" dirty="0"/>
              <a:t>) </a:t>
            </a:r>
            <a:r>
              <a:rPr lang="ko-KR" altLang="en-US" b="1" dirty="0" err="1"/>
              <a:t>꼬깔콘</a:t>
            </a:r>
            <a:r>
              <a:rPr lang="ko-KR" altLang="en-US" b="1" dirty="0"/>
              <a:t>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작은 </a:t>
            </a:r>
            <a:r>
              <a:rPr lang="ko-KR" altLang="en-US" dirty="0" err="1"/>
              <a:t>꼬깔콘을</a:t>
            </a:r>
            <a:r>
              <a:rPr lang="ko-KR" altLang="en-US" dirty="0"/>
              <a:t> 풍선</a:t>
            </a:r>
            <a:r>
              <a:rPr lang="en-US" altLang="ko-KR" dirty="0"/>
              <a:t> </a:t>
            </a:r>
            <a:r>
              <a:rPr lang="ko-KR" altLang="en-US" dirty="0"/>
              <a:t>위에 얹어 힘의 방향성을 알려준다</a:t>
            </a:r>
            <a:r>
              <a:rPr lang="en-US" altLang="ko-KR" dirty="0"/>
              <a:t>.</a:t>
            </a:r>
            <a:endParaRPr lang="en-US" altLang="ko" dirty="0"/>
          </a:p>
          <a:p>
            <a:endParaRPr lang="en-US" altLang="ko" dirty="0"/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(3)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메이데이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죽음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HP 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되면 아래로 하강하며 빙글빙글 돌면서 추락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="" xmlns:a16="http://schemas.microsoft.com/office/drawing/2014/main" id="{43C4270A-0A5D-5848-A41A-8DD38586ECF7}"/>
              </a:ext>
            </a:extLst>
          </p:cNvPr>
          <p:cNvSpPr/>
          <p:nvPr/>
        </p:nvSpPr>
        <p:spPr>
          <a:xfrm>
            <a:off x="2830795" y="5267746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="" xmlns:a16="http://schemas.microsoft.com/office/drawing/2014/main" id="{77F94102-D034-1247-B79B-9664F7B2375D}"/>
              </a:ext>
            </a:extLst>
          </p:cNvPr>
          <p:cNvSpPr/>
          <p:nvPr/>
        </p:nvSpPr>
        <p:spPr>
          <a:xfrm>
            <a:off x="2207515" y="5002330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66F68DDC-E5A8-9F4E-8B6D-A6DEFB9EE771}"/>
              </a:ext>
            </a:extLst>
          </p:cNvPr>
          <p:cNvSpPr/>
          <p:nvPr/>
        </p:nvSpPr>
        <p:spPr>
          <a:xfrm>
            <a:off x="1459190" y="4715942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="" xmlns:a16="http://schemas.microsoft.com/office/drawing/2014/main" id="{1E9EBE53-C965-2B41-88AE-9D18F9838437}"/>
              </a:ext>
            </a:extLst>
          </p:cNvPr>
          <p:cNvSpPr/>
          <p:nvPr/>
        </p:nvSpPr>
        <p:spPr>
          <a:xfrm rot="18636950">
            <a:off x="3735147" y="5402112"/>
            <a:ext cx="261522" cy="15237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="" xmlns:a16="http://schemas.microsoft.com/office/drawing/2014/main" id="{52FA1EB5-2721-2B42-8563-307C01FC8759}"/>
              </a:ext>
            </a:extLst>
          </p:cNvPr>
          <p:cNvSpPr/>
          <p:nvPr/>
        </p:nvSpPr>
        <p:spPr>
          <a:xfrm rot="4137010">
            <a:off x="5547438" y="5495690"/>
            <a:ext cx="207019" cy="14022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="" xmlns:a16="http://schemas.microsoft.com/office/drawing/2014/main" id="{E59D4B0A-F672-A443-89DE-F521C83A1295}"/>
              </a:ext>
            </a:extLst>
          </p:cNvPr>
          <p:cNvSpPr/>
          <p:nvPr/>
        </p:nvSpPr>
        <p:spPr>
          <a:xfrm rot="18432076">
            <a:off x="6106080" y="5393844"/>
            <a:ext cx="218138" cy="1482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="" xmlns:a16="http://schemas.microsoft.com/office/drawing/2014/main" id="{10AED7EA-D9FC-0A4D-A5E1-46BAEEBC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67" y="-1056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9885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=""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=""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블록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2305E7C7-7147-0B40-AB6E-D9AB457F4667}"/>
              </a:ext>
            </a:extLst>
          </p:cNvPr>
          <p:cNvSpPr/>
          <p:nvPr/>
        </p:nvSpPr>
        <p:spPr>
          <a:xfrm>
            <a:off x="8395178" y="559293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="" xmlns:a16="http://schemas.microsoft.com/office/drawing/2014/main" id="{B84AB8B3-D27B-0041-948A-BFF556032832}"/>
              </a:ext>
            </a:extLst>
          </p:cNvPr>
          <p:cNvSpPr/>
          <p:nvPr/>
        </p:nvSpPr>
        <p:spPr>
          <a:xfrm>
            <a:off x="10449604" y="1756831"/>
            <a:ext cx="1260065" cy="34903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="" xmlns:a16="http://schemas.microsoft.com/office/drawing/2014/main" id="{3527DFEA-8929-2E47-908A-507839EC2965}"/>
              </a:ext>
            </a:extLst>
          </p:cNvPr>
          <p:cNvSpPr/>
          <p:nvPr/>
        </p:nvSpPr>
        <p:spPr>
          <a:xfrm>
            <a:off x="8327226" y="3085376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="" xmlns:a16="http://schemas.microsoft.com/office/drawing/2014/main" id="{4F98E92D-CA2A-FD44-BF1F-BFF1E7560AA4}"/>
              </a:ext>
            </a:extLst>
          </p:cNvPr>
          <p:cNvSpPr/>
          <p:nvPr/>
        </p:nvSpPr>
        <p:spPr>
          <a:xfrm>
            <a:off x="10237712" y="4498405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69207"/>
              </p:ext>
            </p:extLst>
          </p:nvPr>
        </p:nvGraphicFramePr>
        <p:xfrm>
          <a:off x="457267" y="3085376"/>
          <a:ext cx="65024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52">
                  <a:extLst>
                    <a:ext uri="{9D8B030D-6E8A-4147-A177-3AD203B41FA5}">
                      <a16:colId xmlns="" xmlns:a16="http://schemas.microsoft.com/office/drawing/2014/main" val="1536231083"/>
                    </a:ext>
                  </a:extLst>
                </a:gridCol>
                <a:gridCol w="1564503">
                  <a:extLst>
                    <a:ext uri="{9D8B030D-6E8A-4147-A177-3AD203B41FA5}">
                      <a16:colId xmlns="" xmlns:a16="http://schemas.microsoft.com/office/drawing/2014/main" val="3534857836"/>
                    </a:ext>
                  </a:extLst>
                </a:gridCol>
                <a:gridCol w="1423496">
                  <a:extLst>
                    <a:ext uri="{9D8B030D-6E8A-4147-A177-3AD203B41FA5}">
                      <a16:colId xmlns="" xmlns:a16="http://schemas.microsoft.com/office/drawing/2014/main" val="2002557352"/>
                    </a:ext>
                  </a:extLst>
                </a:gridCol>
                <a:gridCol w="1584325">
                  <a:extLst>
                    <a:ext uri="{9D8B030D-6E8A-4147-A177-3AD203B41FA5}">
                      <a16:colId xmlns="" xmlns:a16="http://schemas.microsoft.com/office/drawing/2014/main" val="2180697201"/>
                    </a:ext>
                  </a:extLst>
                </a:gridCol>
                <a:gridCol w="1584325">
                  <a:extLst>
                    <a:ext uri="{9D8B030D-6E8A-4147-A177-3AD203B41FA5}">
                      <a16:colId xmlns=""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길막기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빨간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반작용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노란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부셔짐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HP </a:t>
                      </a:r>
                      <a:r>
                        <a:rPr lang="ko-KR" altLang="en-US" dirty="0"/>
                        <a:t>설정 가능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60" name="Rounded Rectangle 59">
            <a:extLst>
              <a:ext uri="{FF2B5EF4-FFF2-40B4-BE49-F238E27FC236}">
                <a16:creationId xmlns="" xmlns:a16="http://schemas.microsoft.com/office/drawing/2014/main" id="{6CE49033-BD63-2148-BDD5-B0A2613D2759}"/>
              </a:ext>
            </a:extLst>
          </p:cNvPr>
          <p:cNvSpPr/>
          <p:nvPr/>
        </p:nvSpPr>
        <p:spPr>
          <a:xfrm>
            <a:off x="8489486" y="4219702"/>
            <a:ext cx="1260065" cy="349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583F4168-6622-794E-A519-247F5139B5A3}"/>
              </a:ext>
            </a:extLst>
          </p:cNvPr>
          <p:cNvSpPr/>
          <p:nvPr/>
        </p:nvSpPr>
        <p:spPr>
          <a:xfrm>
            <a:off x="476854" y="49150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>
                <a:solidFill>
                  <a:srgbClr val="FFC000"/>
                </a:solidFill>
              </a:rPr>
              <a:t>노란블록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" altLang="en-US" b="1" dirty="0"/>
              <a:t>팅</a:t>
            </a:r>
            <a:r>
              <a:rPr lang="en-US" altLang="ko" b="1" dirty="0"/>
              <a:t>~</a:t>
            </a:r>
            <a:r>
              <a:rPr lang="ko" altLang="en-US" b="1" dirty="0"/>
              <a:t>팅</a:t>
            </a:r>
            <a:r>
              <a:rPr lang="en-US" altLang="ko" b="1" dirty="0"/>
              <a:t>~ </a:t>
            </a:r>
            <a:r>
              <a:rPr lang="ko" altLang="en-US" b="1" dirty="0"/>
              <a:t>해서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r>
              <a:rPr lang="ko" altLang="en-US" b="1" dirty="0"/>
              <a:t>번 팅겨서 부술 수 있는 블럭</a:t>
            </a:r>
            <a:br>
              <a:rPr lang="ko" altLang="en-US" b="1" dirty="0"/>
            </a:br>
            <a:r>
              <a:rPr lang="en-US" altLang="ko" b="1" dirty="0"/>
              <a:t>-</a:t>
            </a:r>
            <a:r>
              <a:rPr lang="ko-KR" altLang="en-US" b="1" dirty="0"/>
              <a:t> 게임 </a:t>
            </a:r>
            <a:r>
              <a:rPr lang="ko" altLang="en-US" dirty="0"/>
              <a:t>마리오의</a:t>
            </a:r>
            <a:r>
              <a:rPr lang="ko-KR" altLang="en-US" dirty="0"/>
              <a:t> </a:t>
            </a:r>
            <a:r>
              <a:rPr lang="ko" altLang="en-US" dirty="0"/>
              <a:t>블럭처럼 여러번 팅겨서 부</a:t>
            </a:r>
            <a:r>
              <a:rPr lang="ko-KR" altLang="en-US" dirty="0"/>
              <a:t>술 수 있는</a:t>
            </a:r>
            <a:r>
              <a:rPr lang="ko" altLang="en-US" dirty="0"/>
              <a:t> 블럭</a:t>
            </a:r>
            <a:endParaRPr lang="en-US" altLang="ko" dirty="0"/>
          </a:p>
          <a:p>
            <a:r>
              <a:rPr lang="en-US" altLang="ko" dirty="0"/>
              <a:t>-</a:t>
            </a:r>
            <a:r>
              <a:rPr lang="ko-KR" altLang="en-US" dirty="0"/>
              <a:t> 충돌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의 힘으로 반작용으로 </a:t>
            </a:r>
            <a:r>
              <a:rPr lang="ko-KR" altLang="en-US" dirty="0" err="1"/>
              <a:t>팅기며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3,2,1</a:t>
            </a:r>
            <a:r>
              <a:rPr lang="ko-KR" altLang="en-US" dirty="0"/>
              <a:t>단계로 </a:t>
            </a:r>
            <a:r>
              <a:rPr lang="ko-KR" altLang="en-US" u="sng" dirty="0"/>
              <a:t>금이 가는 이펙트를 </a:t>
            </a:r>
            <a:r>
              <a:rPr lang="ko-KR" altLang="en-US" dirty="0"/>
              <a:t>보여준다</a:t>
            </a:r>
            <a:r>
              <a:rPr lang="en-US" altLang="ko-KR" dirty="0"/>
              <a:t>.</a:t>
            </a:r>
            <a:endParaRPr lang="ko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73CC158-9F4C-B742-940C-CBE6A43B8115}"/>
              </a:ext>
            </a:extLst>
          </p:cNvPr>
          <p:cNvSpPr/>
          <p:nvPr/>
        </p:nvSpPr>
        <p:spPr>
          <a:xfrm>
            <a:off x="457422" y="12866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임의 방향대로 움직임 설정 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5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=""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=""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기류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0460"/>
              </p:ext>
            </p:extLst>
          </p:nvPr>
        </p:nvGraphicFramePr>
        <p:xfrm>
          <a:off x="457267" y="3085376"/>
          <a:ext cx="6502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33">
                  <a:extLst>
                    <a:ext uri="{9D8B030D-6E8A-4147-A177-3AD203B41FA5}">
                      <a16:colId xmlns="" xmlns:a16="http://schemas.microsoft.com/office/drawing/2014/main" val="1536231083"/>
                    </a:ext>
                  </a:extLst>
                </a:gridCol>
                <a:gridCol w="2068497">
                  <a:extLst>
                    <a:ext uri="{9D8B030D-6E8A-4147-A177-3AD203B41FA5}">
                      <a16:colId xmlns="" xmlns:a16="http://schemas.microsoft.com/office/drawing/2014/main" val="3534857836"/>
                    </a:ext>
                  </a:extLst>
                </a:gridCol>
                <a:gridCol w="1882066">
                  <a:extLst>
                    <a:ext uri="{9D8B030D-6E8A-4147-A177-3AD203B41FA5}">
                      <a16:colId xmlns="" xmlns:a16="http://schemas.microsoft.com/office/drawing/2014/main" val="2002557352"/>
                    </a:ext>
                  </a:extLst>
                </a:gridCol>
                <a:gridCol w="2094704">
                  <a:extLst>
                    <a:ext uri="{9D8B030D-6E8A-4147-A177-3AD203B41FA5}">
                      <a16:colId xmlns=""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1229A0B-2BA0-B74E-9169-3BC706F6FE65}"/>
              </a:ext>
            </a:extLst>
          </p:cNvPr>
          <p:cNvSpPr/>
          <p:nvPr/>
        </p:nvSpPr>
        <p:spPr>
          <a:xfrm>
            <a:off x="457267" y="489306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" b="1" dirty="0"/>
              <a:t>(3)</a:t>
            </a:r>
            <a:r>
              <a:rPr lang="ko-KR" altLang="en-US" b="1" dirty="0"/>
              <a:t> 기류</a:t>
            </a:r>
            <a:r>
              <a:rPr lang="en-US" altLang="ko-KR" b="1" dirty="0"/>
              <a:t> </a:t>
            </a:r>
            <a:r>
              <a:rPr lang="ko-KR" altLang="en-US" b="1" dirty="0"/>
              <a:t>배치 구현</a:t>
            </a:r>
            <a:r>
              <a:rPr lang="ko" altLang="en-US" dirty="0"/>
              <a:t/>
            </a:r>
            <a:br>
              <a:rPr lang="ko" altLang="en-US" dirty="0"/>
            </a:br>
            <a:r>
              <a:rPr lang="ko-KR" altLang="en-US" dirty="0"/>
              <a:t>방향</a:t>
            </a:r>
            <a:r>
              <a:rPr lang="en-US" altLang="ko-KR" dirty="0"/>
              <a:t>:</a:t>
            </a:r>
            <a:r>
              <a:rPr lang="ko-KR" altLang="en-US" dirty="0"/>
              <a:t> 상</a:t>
            </a:r>
            <a:r>
              <a:rPr lang="en-US" altLang="ko-KR" dirty="0"/>
              <a:t>,</a:t>
            </a:r>
            <a:r>
              <a:rPr lang="ko-KR" altLang="en-US" dirty="0"/>
              <a:t>하</a:t>
            </a:r>
            <a:r>
              <a:rPr lang="en-US" altLang="ko-KR" dirty="0"/>
              <a:t>,</a:t>
            </a:r>
            <a:r>
              <a:rPr lang="ko-KR" altLang="en-US" dirty="0"/>
              <a:t> 좌</a:t>
            </a:r>
            <a:r>
              <a:rPr lang="en-US" altLang="ko-KR" dirty="0"/>
              <a:t>,</a:t>
            </a:r>
            <a:r>
              <a:rPr lang="ko-KR" altLang="en-US" dirty="0"/>
              <a:t>우</a:t>
            </a:r>
            <a:r>
              <a:rPr lang="en-US" altLang="ko-KR" dirty="0"/>
              <a:t>,</a:t>
            </a:r>
            <a:r>
              <a:rPr lang="ko" altLang="en-US" dirty="0"/>
              <a:t>난</a:t>
            </a:r>
            <a:r>
              <a:rPr lang="en-US" altLang="ko" dirty="0"/>
              <a:t>(</a:t>
            </a:r>
            <a:r>
              <a:rPr lang="ko-KR" altLang="en-US" dirty="0"/>
              <a:t>소용돌이</a:t>
            </a:r>
            <a:r>
              <a:rPr lang="en-US" altLang="ko-KR" dirty="0"/>
              <a:t>),</a:t>
            </a:r>
            <a:r>
              <a:rPr lang="en-US" altLang="ko" dirty="0"/>
              <a:t> </a:t>
            </a:r>
            <a:r>
              <a:rPr lang="ko" altLang="en-US" dirty="0"/>
              <a:t>좌우</a:t>
            </a:r>
            <a:r>
              <a:rPr lang="en-US" altLang="ko" dirty="0"/>
              <a:t>,</a:t>
            </a:r>
            <a:r>
              <a:rPr lang="ko-KR" altLang="en-US" dirty="0"/>
              <a:t>상하</a:t>
            </a:r>
            <a:r>
              <a:rPr lang="ko" altLang="en-US" dirty="0"/>
              <a:t> 기류</a:t>
            </a:r>
            <a:endParaRPr lang="en-US" altLang="ko" dirty="0"/>
          </a:p>
          <a:p>
            <a:r>
              <a:rPr lang="ko" altLang="en-US" dirty="0"/>
              <a:t>크기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ko" altLang="en-US" dirty="0"/>
          </a:p>
          <a:p>
            <a:r>
              <a:rPr lang="ko" altLang="en-US" dirty="0"/>
              <a:t>세기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512C2D25-74BC-EB44-A25D-315DA1A9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08" y="4308120"/>
            <a:ext cx="3824599" cy="20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6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C741D14-1F7B-B849-A0BB-384F7E763857}"/>
              </a:ext>
            </a:extLst>
          </p:cNvPr>
          <p:cNvSpPr/>
          <p:nvPr/>
        </p:nvSpPr>
        <p:spPr>
          <a:xfrm>
            <a:off x="8234260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995049" y="28395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107448" y="3219730"/>
            <a:ext cx="204410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32615" y="1100401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933766" y="1694279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=""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=""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6"/>
            <a:ext cx="569627" cy="436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960550" y="1025283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=""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3" y="-81449"/>
            <a:ext cx="714700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플레이어 캐릭터 임시 값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ko-KR" altLang="en-US" sz="1800" b="1" u="sng" dirty="0">
                <a:solidFill>
                  <a:srgbClr val="FF0000"/>
                </a:solidFill>
              </a:rPr>
              <a:t>중요</a:t>
            </a:r>
            <a:r>
              <a:rPr lang="en-US" altLang="ko-KR" sz="1800" b="1" u="sng" dirty="0">
                <a:solidFill>
                  <a:srgbClr val="FF0000"/>
                </a:solidFill>
              </a:rPr>
              <a:t>:</a:t>
            </a:r>
            <a:r>
              <a:rPr lang="ko-KR" altLang="en-US" sz="1800" b="1" u="sng" dirty="0">
                <a:solidFill>
                  <a:srgbClr val="FF0000"/>
                </a:solidFill>
              </a:rPr>
              <a:t> 열기구와 비슷하지만 열기구가 아니다</a:t>
            </a:r>
            <a:r>
              <a:rPr lang="en-US" altLang="ko-KR" sz="2000" b="1" u="sng" dirty="0">
                <a:solidFill>
                  <a:srgbClr val="FF0000"/>
                </a:solidFill>
              </a:rPr>
              <a:t>.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104562" y="1694278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=""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=""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465751" y="1647903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=""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=""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=""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197324" y="1749572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259728" y="1677935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=""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=""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=""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361680" y="1727927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>
            <a:extLst>
              <a:ext uri="{FF2B5EF4-FFF2-40B4-BE49-F238E27FC236}">
                <a16:creationId xmlns="" xmlns:a16="http://schemas.microsoft.com/office/drawing/2014/main" id="{959749C1-05EA-114A-A856-10824934F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158440"/>
              </p:ext>
            </p:extLst>
          </p:nvPr>
        </p:nvGraphicFramePr>
        <p:xfrm>
          <a:off x="496203" y="3447160"/>
          <a:ext cx="657727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425">
                  <a:extLst>
                    <a:ext uri="{9D8B030D-6E8A-4147-A177-3AD203B41FA5}">
                      <a16:colId xmlns="" xmlns:a16="http://schemas.microsoft.com/office/drawing/2014/main" val="2397237285"/>
                    </a:ext>
                  </a:extLst>
                </a:gridCol>
                <a:gridCol w="2192425">
                  <a:extLst>
                    <a:ext uri="{9D8B030D-6E8A-4147-A177-3AD203B41FA5}">
                      <a16:colId xmlns="" xmlns:a16="http://schemas.microsoft.com/office/drawing/2014/main" val="840633401"/>
                    </a:ext>
                  </a:extLst>
                </a:gridCol>
                <a:gridCol w="2192425">
                  <a:extLst>
                    <a:ext uri="{9D8B030D-6E8A-4147-A177-3AD203B41FA5}">
                      <a16:colId xmlns="" xmlns:a16="http://schemas.microsoft.com/office/drawing/2014/main" val="864028294"/>
                    </a:ext>
                  </a:extLst>
                </a:gridCol>
              </a:tblGrid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항목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44369315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플레이어</a:t>
                      </a:r>
                      <a:endParaRPr lang="en-US" altLang="ko-KR" b="1" dirty="0"/>
                    </a:p>
                    <a:p>
                      <a:pPr algn="ctr"/>
                      <a:r>
                        <a:rPr lang="ko-KR" altLang="en-US" b="1" dirty="0"/>
                        <a:t>기본 속도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78681693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기본 연료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582071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초당 연료 </a:t>
                      </a:r>
                      <a:r>
                        <a:rPr lang="ko-KR" altLang="en-US" b="1" dirty="0" err="1"/>
                        <a:t>감소값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691285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초당 연료 </a:t>
                      </a:r>
                      <a:r>
                        <a:rPr lang="ko-KR" altLang="en-US" dirty="0" err="1"/>
                        <a:t>감소값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58678318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strike="sngStrike" dirty="0"/>
                        <a:t>중력가속도</a:t>
                      </a:r>
                      <a:endParaRPr lang="en-US" b="1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-9.8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7288309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en-US" b="1" strike="sngStrike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trike="sngStrike" dirty="0"/>
                        <a:t>기구 </a:t>
                      </a:r>
                      <a:r>
                        <a:rPr lang="ko-KR" altLang="en-US" strike="sngStrike" dirty="0" err="1"/>
                        <a:t>콜라이더가</a:t>
                      </a:r>
                      <a:r>
                        <a:rPr lang="ko-KR" altLang="en-US" strike="sngStrike" dirty="0"/>
                        <a:t> 위험요소에 닿으면 감소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32214111"/>
                  </a:ext>
                </a:extLst>
              </a:tr>
            </a:tbl>
          </a:graphicData>
        </a:graphic>
      </p:graphicFrame>
      <p:sp>
        <p:nvSpPr>
          <p:cNvPr id="56" name="Block Arc 55">
            <a:extLst>
              <a:ext uri="{FF2B5EF4-FFF2-40B4-BE49-F238E27FC236}">
                <a16:creationId xmlns="" xmlns:a16="http://schemas.microsoft.com/office/drawing/2014/main" id="{F714ABD0-6E24-1E45-BB64-7E4E3EA8DEC1}"/>
              </a:ext>
            </a:extLst>
          </p:cNvPr>
          <p:cNvSpPr/>
          <p:nvPr/>
        </p:nvSpPr>
        <p:spPr>
          <a:xfrm>
            <a:off x="568615" y="1316953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B699ABF-CA5C-DC47-89C8-85AADAE7AAA7}"/>
              </a:ext>
            </a:extLst>
          </p:cNvPr>
          <p:cNvSpPr/>
          <p:nvPr/>
        </p:nvSpPr>
        <p:spPr>
          <a:xfrm>
            <a:off x="-188470" y="1069860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7" name="Block Arc 56">
            <a:extLst>
              <a:ext uri="{FF2B5EF4-FFF2-40B4-BE49-F238E27FC236}">
                <a16:creationId xmlns="" xmlns:a16="http://schemas.microsoft.com/office/drawing/2014/main" id="{D7F7EBB3-67B6-A647-BE98-48386A67B902}"/>
              </a:ext>
            </a:extLst>
          </p:cNvPr>
          <p:cNvSpPr/>
          <p:nvPr/>
        </p:nvSpPr>
        <p:spPr>
          <a:xfrm flipV="1">
            <a:off x="570488" y="1179402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49B0D8E2-8C8B-D14C-93BC-CB23813A6333}"/>
              </a:ext>
            </a:extLst>
          </p:cNvPr>
          <p:cNvSpPr/>
          <p:nvPr/>
        </p:nvSpPr>
        <p:spPr>
          <a:xfrm>
            <a:off x="-110083" y="27385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3AA34F5-5C0A-114F-B385-A44A8149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95" y="6237491"/>
            <a:ext cx="3967113" cy="633574"/>
          </a:xfrm>
          <a:prstGeom prst="rect">
            <a:avLst/>
          </a:prstGeom>
        </p:spPr>
      </p:pic>
      <p:sp>
        <p:nvSpPr>
          <p:cNvPr id="59" name="Triangle 58">
            <a:extLst>
              <a:ext uri="{FF2B5EF4-FFF2-40B4-BE49-F238E27FC236}">
                <a16:creationId xmlns="" xmlns:a16="http://schemas.microsoft.com/office/drawing/2014/main" id="{593909E5-1CB5-424B-B96D-6A2929F3075A}"/>
              </a:ext>
            </a:extLst>
          </p:cNvPr>
          <p:cNvSpPr/>
          <p:nvPr/>
        </p:nvSpPr>
        <p:spPr>
          <a:xfrm>
            <a:off x="1184140" y="155508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="" xmlns:a16="http://schemas.microsoft.com/office/drawing/2014/main" id="{401A4D99-F859-EE4D-8B5E-73489F4740E1}"/>
              </a:ext>
            </a:extLst>
          </p:cNvPr>
          <p:cNvSpPr/>
          <p:nvPr/>
        </p:nvSpPr>
        <p:spPr>
          <a:xfrm>
            <a:off x="2355416" y="1566437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="" xmlns:a16="http://schemas.microsoft.com/office/drawing/2014/main" id="{932CFA4C-D3D3-0E47-9616-5A8B459A060D}"/>
              </a:ext>
            </a:extLst>
          </p:cNvPr>
          <p:cNvSpPr/>
          <p:nvPr/>
        </p:nvSpPr>
        <p:spPr>
          <a:xfrm>
            <a:off x="3523748" y="1547354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="" xmlns:a16="http://schemas.microsoft.com/office/drawing/2014/main" id="{DE28B6C6-B927-5944-8F73-7E269F4782DE}"/>
              </a:ext>
            </a:extLst>
          </p:cNvPr>
          <p:cNvSpPr/>
          <p:nvPr/>
        </p:nvSpPr>
        <p:spPr>
          <a:xfrm>
            <a:off x="4716125" y="1485898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9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681</Words>
  <Application>Microsoft Office PowerPoint</Application>
  <PresentationFormat>와이드스크린</PresentationFormat>
  <Paragraphs>171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Roboto</vt:lpstr>
      <vt:lpstr>맑은 고딕</vt:lpstr>
      <vt:lpstr>Arial</vt:lpstr>
      <vt:lpstr>Calibri</vt:lpstr>
      <vt:lpstr>Calibri Light</vt:lpstr>
      <vt:lpstr>Office Theme</vt:lpstr>
      <vt:lpstr> Project Two : 벌룬라이더</vt:lpstr>
      <vt:lpstr>하이퍼 캐주얼</vt:lpstr>
      <vt:lpstr>목표 </vt:lpstr>
      <vt:lpstr>개발 요건 및 예상 일정</vt:lpstr>
      <vt:lpstr>기본 조작 및 게임 방법</vt:lpstr>
      <vt:lpstr>기본 조작 및 게임 방법</vt:lpstr>
      <vt:lpstr>장애물(블록)</vt:lpstr>
      <vt:lpstr>장애물(기류)</vt:lpstr>
      <vt:lpstr>플레이어 캐릭터 임시 값 중요: 열기구와 비슷하지만 열기구가 아니다.</vt:lpstr>
      <vt:lpstr>피버 모드</vt:lpstr>
      <vt:lpstr>스테이지1</vt:lpstr>
      <vt:lpstr>스테이지2</vt:lpstr>
      <vt:lpstr>스테이지3</vt:lpstr>
      <vt:lpstr>PowerPoint 프레젠테이션</vt:lpstr>
      <vt:lpstr>PowerPoint 프레젠테이션</vt:lpstr>
      <vt:lpstr>게임 오버 및 이어하기</vt:lpstr>
      <vt:lpstr>Progress 진행도 표기</vt:lpstr>
      <vt:lpstr>스테이지2</vt:lpstr>
      <vt:lpstr>PowerPoint 프레젠테이션</vt:lpstr>
      <vt:lpstr>PowerPoint 프레젠테이션</vt:lpstr>
      <vt:lpstr>2019년 5월 2일(목) 회의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다음 프로젝트 Project Two</dc:title>
  <dc:creator>Choi Merk</dc:creator>
  <cp:lastModifiedBy>merkchoi</cp:lastModifiedBy>
  <cp:revision>44</cp:revision>
  <dcterms:created xsi:type="dcterms:W3CDTF">2019-04-27T09:02:03Z</dcterms:created>
  <dcterms:modified xsi:type="dcterms:W3CDTF">2019-05-12T14:57:27Z</dcterms:modified>
</cp:coreProperties>
</file>